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25F4-9599-4ADB-BDB5-E01768843801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CA05-7E05-47F2-ABDC-B3810D32E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132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CA05-7E05-47F2-ABDC-B3810D32E88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230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242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49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96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701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83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96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74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30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74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0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76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12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24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66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08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33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815E-E5F6-459B-8ACD-317D33198BC5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4EF8FF-A265-41D6-8533-A7C539325A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6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yedabutrichy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art/Romanticism" TargetMode="External"/><Relationship Id="rId3" Type="http://schemas.openxmlformats.org/officeDocument/2006/relationships/hyperlink" Target="https://www.britannica.com/place/Rome" TargetMode="External"/><Relationship Id="rId7" Type="http://schemas.openxmlformats.org/officeDocument/2006/relationships/hyperlink" Target="https://en.wikipedia.org/wiki/Percy_Bysshe_Shelley" TargetMode="External"/><Relationship Id="rId12" Type="http://schemas.openxmlformats.org/officeDocument/2006/relationships/hyperlink" Target="https://www.britannica.com/science/tuberculosis" TargetMode="External"/><Relationship Id="rId2" Type="http://schemas.openxmlformats.org/officeDocument/2006/relationships/hyperlink" Target="https://www.britannica.com/place/Lond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rd_Byron" TargetMode="External"/><Relationship Id="rId11" Type="http://schemas.openxmlformats.org/officeDocument/2006/relationships/hyperlink" Target="https://www.britannica.com/art/Pre-Raphaelite-Brotherhood" TargetMode="External"/><Relationship Id="rId5" Type="http://schemas.openxmlformats.org/officeDocument/2006/relationships/hyperlink" Target="https://en.wikipedia.org/wiki/Romanticism" TargetMode="External"/><Relationship Id="rId10" Type="http://schemas.openxmlformats.org/officeDocument/2006/relationships/hyperlink" Target="https://www.britannica.com/biography/Alfred-Lord-Tennyson" TargetMode="External"/><Relationship Id="rId4" Type="http://schemas.openxmlformats.org/officeDocument/2006/relationships/hyperlink" Target="https://www.britannica.com/place/Papal-States" TargetMode="External"/><Relationship Id="rId9" Type="http://schemas.openxmlformats.org/officeDocument/2006/relationships/hyperlink" Target="https://www.merriam-webster.com/dictionary/legen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science/surgery-medic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syedabutrichy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15636"/>
            <a:ext cx="7803188" cy="1343891"/>
          </a:xfrm>
        </p:spPr>
        <p:txBody>
          <a:bodyPr/>
          <a:lstStyle/>
          <a:p>
            <a:r>
              <a:rPr lang="en-IN" sz="4400" dirty="0" smtClean="0">
                <a:latin typeface="Harrington" panose="04040505050A02020702" pitchFamily="82" charset="0"/>
              </a:rPr>
              <a:t>Introduction </a:t>
            </a:r>
            <a:r>
              <a:rPr lang="en-IN" sz="4400" dirty="0">
                <a:latin typeface="Harrington" panose="04040505050A02020702" pitchFamily="82" charset="0"/>
              </a:rPr>
              <a:t>Of John Keats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54" y="1856510"/>
            <a:ext cx="11000509" cy="4752109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latin typeface="Harrington" panose="04040505050A02020702" pitchFamily="82" charset="0"/>
            </a:endParaRPr>
          </a:p>
          <a:p>
            <a:pPr algn="just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arrington" panose="04040505050A02020702" pitchFamily="82" charset="0"/>
              </a:rPr>
              <a:t>Presented by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Harrington" panose="04040505050A02020702" pitchFamily="82" charset="0"/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K.SYED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ABTHAHEER M.A.,M.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phil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.,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B.Ed.,PGDCA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Harrington" panose="04040505050A02020702" pitchFamily="82" charset="0"/>
            </a:endParaRP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Assistant Professor of English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Jamal Mohamed College(Autonomous)</a:t>
            </a:r>
            <a:r>
              <a:rPr lang="en-IN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,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Trichy-20.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  <a:hlinkClick r:id="rId2"/>
              </a:rPr>
              <a:t>syedabutrichy@gmail.com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Harrington" panose="04040505050A02020702" pitchFamily="82" charset="0"/>
            </a:endParaRP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9042680796</a:t>
            </a:r>
          </a:p>
          <a:p>
            <a:pPr algn="l"/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03" y="1995055"/>
            <a:ext cx="4191000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5400" dirty="0" smtClean="0">
                <a:latin typeface="Imprint MT Shadow" panose="04020605060303030202" pitchFamily="82" charset="0"/>
              </a:rPr>
              <a:t>              John Keats</a:t>
            </a:r>
            <a:r>
              <a:rPr lang="en-IN" sz="5400" dirty="0">
                <a:latin typeface="Imprint MT Shadow" panose="04020605060303030202" pitchFamily="82" charset="0"/>
              </a:rPr>
              <a:t/>
            </a:r>
            <a:br>
              <a:rPr lang="en-IN" sz="5400" dirty="0">
                <a:latin typeface="Imprint MT Shadow" panose="04020605060303030202" pitchFamily="82" charset="0"/>
              </a:rPr>
            </a:br>
            <a:endParaRPr lang="en-IN" sz="5400" dirty="0">
              <a:latin typeface="Imprint MT Shadow" panose="0402060506030303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717965"/>
            <a:ext cx="11360727" cy="498763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urlz MT" panose="04040404050702020202" pitchFamily="82" charset="0"/>
              </a:rPr>
              <a:t>John Keats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, (born October 31, 1795,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2"/>
              </a:rPr>
              <a:t>London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, England—died February 23, 1821,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3"/>
              </a:rPr>
              <a:t>Rome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,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4"/>
              </a:rPr>
              <a:t>Papal States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[Italy]), </a:t>
            </a:r>
            <a:endParaRPr lang="en-US" sz="2400" dirty="0" smtClean="0">
              <a:solidFill>
                <a:srgbClr val="00B0F0"/>
              </a:solidFill>
              <a:latin typeface="Curlz MT" panose="04040404050702020202" pitchFamily="82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Curlz MT" panose="04040404050702020202" pitchFamily="82" charset="0"/>
              </a:rPr>
              <a:t>He was 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an English poet of the second generation of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5" tooltip="Romanticism"/>
              </a:rPr>
              <a:t>Romantic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poets, with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6" tooltip="Lord Byron"/>
              </a:rPr>
              <a:t>Lord Byron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and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7" tooltip="Percy Bysshe Shelley"/>
              </a:rPr>
              <a:t>Percy Bysshe Shelley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. </a:t>
            </a:r>
            <a:endParaRPr lang="en-US" sz="2400" dirty="0" smtClean="0">
              <a:solidFill>
                <a:srgbClr val="00B0F0"/>
              </a:solidFill>
              <a:latin typeface="Curlz MT" panose="04040404050702020202" pitchFamily="82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Curlz MT" panose="04040404050702020202" pitchFamily="82" charset="0"/>
              </a:rPr>
              <a:t>English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8"/>
              </a:rPr>
              <a:t>Romantic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lyric poet who devoted his short life to the perfection of a poetry marked by vivid imagery, great sensuous appeal, and an attempt to express a philosophy through classical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9"/>
              </a:rPr>
              <a:t>legend</a:t>
            </a:r>
            <a:r>
              <a:rPr lang="en-US" sz="2400" dirty="0" smtClean="0">
                <a:solidFill>
                  <a:srgbClr val="00B0F0"/>
                </a:solidFill>
                <a:latin typeface="Curlz MT" panose="04040404050702020202" pitchFamily="82" charset="0"/>
              </a:rPr>
              <a:t>.</a:t>
            </a:r>
          </a:p>
          <a:p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His influence can be seen in the poetry of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10"/>
              </a:rPr>
              <a:t>Alfred, Lord Tennyson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, and the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11"/>
              </a:rPr>
              <a:t>Pre-Raphaelites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, among others</a:t>
            </a:r>
            <a:r>
              <a:rPr lang="en-US" sz="2400" dirty="0" smtClean="0">
                <a:solidFill>
                  <a:srgbClr val="00B0F0"/>
                </a:solidFill>
                <a:latin typeface="Curlz MT" panose="04040404050702020202" pitchFamily="82" charset="0"/>
              </a:rPr>
              <a:t>.</a:t>
            </a:r>
          </a:p>
          <a:p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John Keats died of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12"/>
              </a:rPr>
              <a:t>tuberculosis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in 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  <a:hlinkClick r:id="rId3"/>
              </a:rPr>
              <a:t>Rome</a:t>
            </a:r>
            <a:r>
              <a:rPr lang="en-US" sz="2400" dirty="0">
                <a:solidFill>
                  <a:srgbClr val="00B0F0"/>
                </a:solidFill>
                <a:latin typeface="Curlz MT" panose="04040404050702020202" pitchFamily="82" charset="0"/>
              </a:rPr>
              <a:t> in 1821 at the age </a:t>
            </a:r>
            <a:r>
              <a:rPr lang="en-US" sz="2400" dirty="0">
                <a:latin typeface="Curlz MT" panose="04040404050702020202" pitchFamily="82" charset="0"/>
              </a:rPr>
              <a:t>of 25.</a:t>
            </a:r>
            <a:endParaRPr lang="en-US" sz="2400" dirty="0" smtClean="0">
              <a:latin typeface="Curlz MT" panose="04040404050702020202" pitchFamily="82" charset="0"/>
            </a:endParaRPr>
          </a:p>
          <a:p>
            <a:endParaRPr lang="en-IN" sz="2400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9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6691"/>
          </a:xfrm>
        </p:spPr>
        <p:txBody>
          <a:bodyPr/>
          <a:lstStyle/>
          <a:p>
            <a:pPr algn="ctr"/>
            <a:r>
              <a:rPr lang="en-IN" dirty="0"/>
              <a:t> </a:t>
            </a:r>
            <a:r>
              <a:rPr lang="en-IN" dirty="0">
                <a:latin typeface="Algerian" panose="04020705040A02060702" pitchFamily="82" charset="0"/>
              </a:rPr>
              <a:t>John Keats’s occupation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5" y="1496291"/>
            <a:ext cx="10889672" cy="500149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0"/>
              </a:rPr>
              <a:t>John Keats was apprenticed to a </a:t>
            </a:r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0"/>
                <a:hlinkClick r:id="rId2"/>
              </a:rPr>
              <a:t>surgeon</a:t>
            </a:r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0"/>
              </a:rPr>
              <a:t> in 1811. </a:t>
            </a:r>
            <a:endParaRPr lang="en-US" sz="3200" dirty="0" smtClean="0">
              <a:solidFill>
                <a:schemeClr val="accent2"/>
              </a:solidFill>
              <a:latin typeface="Lucida Calligraphy" panose="03010101010101010101" pitchFamily="66" charset="0"/>
            </a:endParaRPr>
          </a:p>
          <a:p>
            <a:r>
              <a:rPr lang="en-US" sz="3200" dirty="0" smtClean="0">
                <a:solidFill>
                  <a:schemeClr val="accent2"/>
                </a:solidFill>
                <a:latin typeface="Lucida Calligraphy" panose="03010101010101010101" pitchFamily="66" charset="0"/>
              </a:rPr>
              <a:t>He </a:t>
            </a:r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0"/>
              </a:rPr>
              <a:t>broke off the apprenticeship in 1814 and went to London, where he worked as a dresser, or junior house surgeon, at Guy’s and St. Thomas’ hospitals. </a:t>
            </a:r>
            <a:endParaRPr lang="en-US" sz="3200" dirty="0" smtClean="0">
              <a:solidFill>
                <a:schemeClr val="accent2"/>
              </a:solidFill>
              <a:latin typeface="Lucida Calligraphy" panose="03010101010101010101" pitchFamily="66" charset="0"/>
            </a:endParaRPr>
          </a:p>
          <a:p>
            <a:r>
              <a:rPr lang="en-US" sz="3200" dirty="0" smtClean="0">
                <a:solidFill>
                  <a:schemeClr val="accent2"/>
                </a:solidFill>
                <a:latin typeface="Lucida Calligraphy" panose="03010101010101010101" pitchFamily="66" charset="0"/>
              </a:rPr>
              <a:t>His </a:t>
            </a:r>
            <a:r>
              <a:rPr lang="en-US" sz="3200" dirty="0">
                <a:solidFill>
                  <a:schemeClr val="accent2"/>
                </a:solidFill>
                <a:latin typeface="Lucida Calligraphy" panose="03010101010101010101" pitchFamily="66" charset="0"/>
              </a:rPr>
              <a:t>literary interests had crystallized by this time, and after 1817 he devoted himself entirely to poetry</a:t>
            </a:r>
            <a:r>
              <a:rPr lang="en-US" sz="3200" dirty="0" smtClean="0">
                <a:solidFill>
                  <a:schemeClr val="accent2"/>
                </a:solidFill>
                <a:latin typeface="Lucida Calligraphy" panose="03010101010101010101" pitchFamily="66" charset="0"/>
              </a:rPr>
              <a:t>.</a:t>
            </a:r>
          </a:p>
          <a:p>
            <a:endParaRPr lang="en-IN" sz="32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6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latin typeface="Stencil" panose="040409050D0802020404" pitchFamily="82" charset="0"/>
              </a:rPr>
              <a:t>Notable Works</a:t>
            </a:r>
            <a:endParaRPr lang="en-IN" sz="4400" dirty="0">
              <a:solidFill>
                <a:schemeClr val="accent2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482437"/>
            <a:ext cx="10626436" cy="5140036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</a:t>
            </a:r>
            <a:r>
              <a:rPr lang="en-US" altLang="en-US" sz="2800" dirty="0" err="1" smtClean="0">
                <a:solidFill>
                  <a:srgbClr val="1A1A1A"/>
                </a:solidFill>
                <a:latin typeface="Algerian" panose="04020705040A02060702" pitchFamily="82" charset="0"/>
              </a:rPr>
              <a:t>endymion</a:t>
            </a:r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”</a:t>
            </a:r>
            <a:endParaRPr lang="en-US" altLang="en-US" sz="2800" dirty="0">
              <a:solidFill>
                <a:srgbClr val="1A1A1A"/>
              </a:solidFill>
              <a:latin typeface="Algerian" panose="04020705040A02060702" pitchFamily="82" charset="0"/>
            </a:endParaRP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</a:t>
            </a:r>
            <a:r>
              <a:rPr lang="en-US" altLang="en-US" sz="2800" dirty="0" err="1" smtClean="0">
                <a:solidFill>
                  <a:srgbClr val="1A1A1A"/>
                </a:solidFill>
                <a:latin typeface="Algerian" panose="04020705040A02060702" pitchFamily="82" charset="0"/>
              </a:rPr>
              <a:t>hyperion</a:t>
            </a:r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”</a:t>
            </a: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“Isabella”</a:t>
            </a: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“la </a:t>
            </a:r>
            <a:r>
              <a:rPr lang="en-US" altLang="en-US" sz="2800" dirty="0" err="1" smtClean="0">
                <a:solidFill>
                  <a:srgbClr val="1A1A1A"/>
                </a:solidFill>
                <a:latin typeface="Algerian" panose="04020705040A02060702" pitchFamily="82" charset="0"/>
              </a:rPr>
              <a:t>bella</a:t>
            </a:r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 dame sans merci”</a:t>
            </a: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“lamia”</a:t>
            </a: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“ode on a Grecian urn”</a:t>
            </a: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“ode to a nightingale”</a:t>
            </a: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“the eve of </a:t>
            </a:r>
            <a:r>
              <a:rPr lang="en-US" altLang="en-US" sz="2800" dirty="0" err="1" smtClean="0">
                <a:solidFill>
                  <a:srgbClr val="1A1A1A"/>
                </a:solidFill>
                <a:latin typeface="Algerian" panose="04020705040A02060702" pitchFamily="82" charset="0"/>
              </a:rPr>
              <a:t>st.agnes</a:t>
            </a:r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”</a:t>
            </a:r>
          </a:p>
          <a:p>
            <a:r>
              <a:rPr lang="en-US" altLang="en-US" sz="2800" dirty="0" smtClean="0">
                <a:solidFill>
                  <a:srgbClr val="1A1A1A"/>
                </a:solidFill>
                <a:latin typeface="Algerian" panose="04020705040A02060702" pitchFamily="82" charset="0"/>
              </a:rPr>
              <a:t>“to autumn” etc…</a:t>
            </a:r>
          </a:p>
          <a:p>
            <a:endParaRPr lang="en-US" altLang="en-US" sz="2800" dirty="0" smtClean="0">
              <a:solidFill>
                <a:srgbClr val="1A1A1A"/>
              </a:solidFill>
              <a:latin typeface="Algerian" panose="04020705040A02060702" pitchFamily="82" charset="0"/>
            </a:endParaRPr>
          </a:p>
          <a:p>
            <a:endParaRPr lang="en-US" altLang="en-US" sz="2000" dirty="0" smtClean="0">
              <a:solidFill>
                <a:srgbClr val="1A1A1A"/>
              </a:solidFill>
              <a:latin typeface="Algerian" panose="04020705040A02060702" pitchFamily="82" charset="0"/>
            </a:endParaRPr>
          </a:p>
          <a:p>
            <a:endParaRPr lang="en-US" altLang="en-US" sz="2000" dirty="0" smtClean="0">
              <a:solidFill>
                <a:srgbClr val="1A1A1A"/>
              </a:solidFill>
              <a:latin typeface="Algerian" panose="04020705040A02060702" pitchFamily="82" charset="0"/>
            </a:endParaRPr>
          </a:p>
          <a:p>
            <a:endParaRPr lang="en-US" altLang="en-US" sz="2000" dirty="0">
              <a:solidFill>
                <a:srgbClr val="1A1A1A"/>
              </a:solidFill>
              <a:latin typeface="Algerian" panose="04020705040A02060702" pitchFamily="82" charset="0"/>
            </a:endParaRPr>
          </a:p>
          <a:p>
            <a:pPr marL="457200" lvl="1" indent="-4572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>
              <a:solidFill>
                <a:srgbClr val="1A1A1A"/>
              </a:solidFill>
              <a:latin typeface="Algerian" panose="04020705040A02060702" pitchFamily="82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94" y="1482437"/>
            <a:ext cx="3685307" cy="2036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93" y="3699163"/>
            <a:ext cx="3685307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Lucida Calligraphy" panose="03010101010101010101" pitchFamily="66" charset="0"/>
              </a:rPr>
              <a:t>Themes in Keats's Major Poems</a:t>
            </a:r>
            <a:endParaRPr lang="en-IN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413164"/>
            <a:ext cx="10889673" cy="5098471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transient sensation or passion / enduring art.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dream or vision / reality.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joy / melancholy.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the ideal / the real.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mortal / immortal.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life / death.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separation / connection.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stellar" panose="020A0402060406010301" pitchFamily="18" charset="0"/>
              </a:rPr>
              <a:t>being immersed in passion / desiring to escape passion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35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stellar" panose="020A0402060406010301" pitchFamily="18" charset="0"/>
              </a:rPr>
              <a:t>Famous quotes</a:t>
            </a:r>
            <a:endParaRPr lang="en-IN" sz="4000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10145"/>
            <a:ext cx="10309321" cy="49183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'Beauty is truth, truth beauty'.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'Heard melodies are sweet, but those unheard are sweeter'.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'A thing of beauty is a joy forever'.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'Bright star, would I were steadfast as thou art'.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'Season of mists and mellow fruitfulness'.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'The poetry of Earth is never dead'.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‘I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love you the more in that I believe you had liked me for my own sake and for nothing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else’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.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‘Nothing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ever becomes real till it is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experienced’.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endParaRPr lang="en-IN" sz="24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704" y="484549"/>
            <a:ext cx="8596668" cy="720796"/>
          </a:xfrm>
        </p:spPr>
        <p:txBody>
          <a:bodyPr/>
          <a:lstStyle/>
          <a:p>
            <a:pPr algn="ctr"/>
            <a:r>
              <a:rPr lang="en-US" dirty="0">
                <a:latin typeface="Script MT Bold" panose="03040602040607080904" pitchFamily="66" charset="0"/>
              </a:rPr>
              <a:t>I</a:t>
            </a:r>
            <a:r>
              <a:rPr lang="en-US" dirty="0" smtClean="0">
                <a:latin typeface="Script MT Bold" panose="03040602040607080904" pitchFamily="66" charset="0"/>
              </a:rPr>
              <a:t>mages</a:t>
            </a:r>
            <a:endParaRPr lang="en-IN" dirty="0">
              <a:latin typeface="Script MT Bold" panose="030406020406070809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205345"/>
            <a:ext cx="11637817" cy="547254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My love is selfish. I cannot breathe without you.-John Keats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926141"/>
            <a:ext cx="1512291" cy="3338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72" y="1995055"/>
            <a:ext cx="1695965" cy="3269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45" y="1995055"/>
            <a:ext cx="1795179" cy="326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76" y="1995055"/>
            <a:ext cx="1674975" cy="3269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05" y="1995055"/>
            <a:ext cx="1866551" cy="3269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51" y="1995055"/>
            <a:ext cx="1914321" cy="32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4182" cy="6858000"/>
          </a:xfrm>
        </p:spPr>
      </p:pic>
    </p:spTree>
    <p:extLst>
      <p:ext uri="{BB962C8B-B14F-4D97-AF65-F5344CB8AC3E}">
        <p14:creationId xmlns:p14="http://schemas.microsoft.com/office/powerpoint/2010/main" val="26207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737322" cy="858982"/>
          </a:xfrm>
        </p:spPr>
        <p:txBody>
          <a:bodyPr/>
          <a:lstStyle/>
          <a:p>
            <a:r>
              <a:rPr lang="en-US" dirty="0" smtClean="0">
                <a:latin typeface="Script MT Bold" panose="03040602040607080904" pitchFamily="66" charset="0"/>
              </a:rPr>
              <a:t>Presented by</a:t>
            </a:r>
            <a:endParaRPr lang="en-IN" dirty="0">
              <a:latin typeface="Script MT Bold" panose="030406020406070809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4618"/>
            <a:ext cx="11168302" cy="53755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K.SYED </a:t>
            </a: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ABTHAHEER M.A.,M.</a:t>
            </a:r>
            <a:r>
              <a:rPr lang="en-US" sz="20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phil</a:t>
            </a: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.,</a:t>
            </a:r>
            <a:r>
              <a:rPr lang="en-US" sz="2000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B.Ed.,PGDCA</a:t>
            </a:r>
            <a:endParaRPr lang="en-US" sz="2000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Assistant Professor of </a:t>
            </a: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English,</a:t>
            </a:r>
            <a:endParaRPr lang="en-US" sz="2000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Jamal Mohamed College(Autonomous)</a:t>
            </a:r>
            <a:r>
              <a:rPr lang="en-IN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Trichy-20.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  <a:hlinkClick r:id="rId2"/>
              </a:rPr>
              <a:t>syedabutrichy@gmail.com</a:t>
            </a:r>
            <a:endParaRPr lang="en-US" sz="2000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9042680796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1170708"/>
            <a:ext cx="4765962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24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272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Algerian</vt:lpstr>
      <vt:lpstr>Arial</vt:lpstr>
      <vt:lpstr>Calibri</vt:lpstr>
      <vt:lpstr>Castellar</vt:lpstr>
      <vt:lpstr>Curlz MT</vt:lpstr>
      <vt:lpstr>Harrington</vt:lpstr>
      <vt:lpstr>Imprint MT Shadow</vt:lpstr>
      <vt:lpstr>Lucida Calligraphy</vt:lpstr>
      <vt:lpstr>Lucida Handwriting</vt:lpstr>
      <vt:lpstr>Script MT Bold</vt:lpstr>
      <vt:lpstr>Stencil</vt:lpstr>
      <vt:lpstr>Trebuchet MS</vt:lpstr>
      <vt:lpstr>Wingdings 3</vt:lpstr>
      <vt:lpstr>Facet</vt:lpstr>
      <vt:lpstr>Introduction Of John Keats</vt:lpstr>
      <vt:lpstr>              John Keats </vt:lpstr>
      <vt:lpstr> John Keats’s occupation</vt:lpstr>
      <vt:lpstr>Notable Works</vt:lpstr>
      <vt:lpstr>Themes in Keats's Major Poems</vt:lpstr>
      <vt:lpstr>Famous quotes</vt:lpstr>
      <vt:lpstr>Images</vt:lpstr>
      <vt:lpstr>PowerPoint Presentation</vt:lpstr>
      <vt:lpstr>Presented 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John Keats</dc:title>
  <dc:creator>staff</dc:creator>
  <cp:lastModifiedBy>staff</cp:lastModifiedBy>
  <cp:revision>18</cp:revision>
  <dcterms:created xsi:type="dcterms:W3CDTF">2023-04-10T05:10:35Z</dcterms:created>
  <dcterms:modified xsi:type="dcterms:W3CDTF">2023-04-10T08:31:25Z</dcterms:modified>
</cp:coreProperties>
</file>